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2" r:id="rId9"/>
    <p:sldId id="261" r:id="rId10"/>
    <p:sldId id="265" r:id="rId11"/>
    <p:sldId id="266" r:id="rId12"/>
    <p:sldId id="267" r:id="rId13"/>
    <p:sldId id="269" r:id="rId14"/>
    <p:sldId id="273" r:id="rId15"/>
    <p:sldId id="274" r:id="rId16"/>
    <p:sldId id="268" r:id="rId17"/>
    <p:sldId id="270" r:id="rId18"/>
    <p:sldId id="271" r:id="rId19"/>
    <p:sldId id="272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F523A2-7AAC-451E-908C-5DEA5188075A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496589-1CD7-4D04-99B3-6525AB768CE2}">
      <dgm:prSet/>
      <dgm:spPr/>
      <dgm:t>
        <a:bodyPr/>
        <a:lstStyle/>
        <a:p>
          <a:r>
            <a:rPr lang="en-US"/>
            <a:t>Signs of gentrification:</a:t>
          </a:r>
        </a:p>
      </dgm:t>
    </dgm:pt>
    <dgm:pt modelId="{DD226B76-D5EA-4B86-9D5C-ED1DFA42DC5E}" type="parTrans" cxnId="{D3158407-2A2C-48FC-B88E-D0FBC25BFEF5}">
      <dgm:prSet/>
      <dgm:spPr/>
      <dgm:t>
        <a:bodyPr/>
        <a:lstStyle/>
        <a:p>
          <a:endParaRPr lang="en-US"/>
        </a:p>
      </dgm:t>
    </dgm:pt>
    <dgm:pt modelId="{157CC7D8-4CF7-4152-B976-F04E3260D330}" type="sibTrans" cxnId="{D3158407-2A2C-48FC-B88E-D0FBC25BFEF5}">
      <dgm:prSet/>
      <dgm:spPr/>
      <dgm:t>
        <a:bodyPr/>
        <a:lstStyle/>
        <a:p>
          <a:endParaRPr lang="en-US"/>
        </a:p>
      </dgm:t>
    </dgm:pt>
    <dgm:pt modelId="{CD03673C-011B-4F20-B79F-05BE26D035D6}">
      <dgm:prSet/>
      <dgm:spPr/>
      <dgm:t>
        <a:bodyPr/>
        <a:lstStyle/>
        <a:p>
          <a:r>
            <a:rPr lang="en-US" dirty="0"/>
            <a:t>Increase in rent &amp; home/ property value</a:t>
          </a:r>
        </a:p>
      </dgm:t>
    </dgm:pt>
    <dgm:pt modelId="{06A8B8AF-0A81-4C7D-9301-3DF210640661}" type="parTrans" cxnId="{63CBABC5-1C31-4D7A-AC6F-5E1A5EEE93DC}">
      <dgm:prSet/>
      <dgm:spPr/>
      <dgm:t>
        <a:bodyPr/>
        <a:lstStyle/>
        <a:p>
          <a:endParaRPr lang="en-US"/>
        </a:p>
      </dgm:t>
    </dgm:pt>
    <dgm:pt modelId="{F305485D-3B6B-4231-8DEF-3C0E5BB9DA8D}" type="sibTrans" cxnId="{63CBABC5-1C31-4D7A-AC6F-5E1A5EEE93DC}">
      <dgm:prSet/>
      <dgm:spPr/>
      <dgm:t>
        <a:bodyPr/>
        <a:lstStyle/>
        <a:p>
          <a:endParaRPr lang="en-US"/>
        </a:p>
      </dgm:t>
    </dgm:pt>
    <dgm:pt modelId="{71E7C09E-6828-421E-93E6-479D96D638F4}">
      <dgm:prSet/>
      <dgm:spPr/>
      <dgm:t>
        <a:bodyPr/>
        <a:lstStyle/>
        <a:p>
          <a:r>
            <a:rPr lang="en-US"/>
            <a:t>Change in the district’s character &amp; culture</a:t>
          </a:r>
        </a:p>
      </dgm:t>
    </dgm:pt>
    <dgm:pt modelId="{3D5512CA-3A2E-46C2-8D29-2037E1009460}" type="parTrans" cxnId="{AC9B4351-4E36-4CE6-80EC-3962CF5CC477}">
      <dgm:prSet/>
      <dgm:spPr/>
      <dgm:t>
        <a:bodyPr/>
        <a:lstStyle/>
        <a:p>
          <a:endParaRPr lang="en-US"/>
        </a:p>
      </dgm:t>
    </dgm:pt>
    <dgm:pt modelId="{F871B4D5-E21B-4C39-BD91-086650C2764A}" type="sibTrans" cxnId="{AC9B4351-4E36-4CE6-80EC-3962CF5CC477}">
      <dgm:prSet/>
      <dgm:spPr/>
      <dgm:t>
        <a:bodyPr/>
        <a:lstStyle/>
        <a:p>
          <a:endParaRPr lang="en-US"/>
        </a:p>
      </dgm:t>
    </dgm:pt>
    <dgm:pt modelId="{A345A173-FBB6-4277-BF5D-F8814E4CD999}">
      <dgm:prSet/>
      <dgm:spPr/>
      <dgm:t>
        <a:bodyPr/>
        <a:lstStyle/>
        <a:p>
          <a:r>
            <a:rPr lang="en-US"/>
            <a:t>Increase Income</a:t>
          </a:r>
        </a:p>
      </dgm:t>
    </dgm:pt>
    <dgm:pt modelId="{9498550F-C94F-470F-814B-407624187064}" type="parTrans" cxnId="{AB55F2A3-C9A3-43AA-8533-80E7232AA6BE}">
      <dgm:prSet/>
      <dgm:spPr/>
      <dgm:t>
        <a:bodyPr/>
        <a:lstStyle/>
        <a:p>
          <a:endParaRPr lang="en-US"/>
        </a:p>
      </dgm:t>
    </dgm:pt>
    <dgm:pt modelId="{61782A1E-981A-48EB-9640-2BD5F013A431}" type="sibTrans" cxnId="{AB55F2A3-C9A3-43AA-8533-80E7232AA6BE}">
      <dgm:prSet/>
      <dgm:spPr/>
      <dgm:t>
        <a:bodyPr/>
        <a:lstStyle/>
        <a:p>
          <a:endParaRPr lang="en-US"/>
        </a:p>
      </dgm:t>
    </dgm:pt>
    <dgm:pt modelId="{53E80109-DD76-4D94-9D8F-22EC97B20ACB}">
      <dgm:prSet/>
      <dgm:spPr/>
      <dgm:t>
        <a:bodyPr/>
        <a:lstStyle/>
        <a:p>
          <a:r>
            <a:rPr lang="en-US"/>
            <a:t>Increase in BA/MA Degrees</a:t>
          </a:r>
        </a:p>
      </dgm:t>
    </dgm:pt>
    <dgm:pt modelId="{6F4D5159-2C3D-46CE-AA05-3DFFA919F4BF}" type="parTrans" cxnId="{C937DFCE-6C0C-4090-BF9B-6651A8BF57E5}">
      <dgm:prSet/>
      <dgm:spPr/>
      <dgm:t>
        <a:bodyPr/>
        <a:lstStyle/>
        <a:p>
          <a:endParaRPr lang="en-US"/>
        </a:p>
      </dgm:t>
    </dgm:pt>
    <dgm:pt modelId="{884CF7B7-BE02-401B-A338-319678E956C0}" type="sibTrans" cxnId="{C937DFCE-6C0C-4090-BF9B-6651A8BF57E5}">
      <dgm:prSet/>
      <dgm:spPr/>
      <dgm:t>
        <a:bodyPr/>
        <a:lstStyle/>
        <a:p>
          <a:endParaRPr lang="en-US"/>
        </a:p>
      </dgm:t>
    </dgm:pt>
    <dgm:pt modelId="{D33DDDCA-0260-4587-BF5C-CCD31266BE50}">
      <dgm:prSet/>
      <dgm:spPr/>
      <dgm:t>
        <a:bodyPr/>
        <a:lstStyle/>
        <a:p>
          <a:r>
            <a:rPr lang="en-US"/>
            <a:t>Starbucks??</a:t>
          </a:r>
        </a:p>
      </dgm:t>
    </dgm:pt>
    <dgm:pt modelId="{B8F728DD-B2F9-46F7-A21C-0B3F0B10E9B6}" type="parTrans" cxnId="{05122516-D913-4C7C-A0E3-666AE1EE3EA6}">
      <dgm:prSet/>
      <dgm:spPr/>
      <dgm:t>
        <a:bodyPr/>
        <a:lstStyle/>
        <a:p>
          <a:endParaRPr lang="en-US"/>
        </a:p>
      </dgm:t>
    </dgm:pt>
    <dgm:pt modelId="{0132E234-705F-41BA-8EA0-80381F53EDE8}" type="sibTrans" cxnId="{05122516-D913-4C7C-A0E3-666AE1EE3EA6}">
      <dgm:prSet/>
      <dgm:spPr/>
      <dgm:t>
        <a:bodyPr/>
        <a:lstStyle/>
        <a:p>
          <a:endParaRPr lang="en-US"/>
        </a:p>
      </dgm:t>
    </dgm:pt>
    <dgm:pt modelId="{7080C4AB-DB15-4A0B-9A2B-C0EC2727CD1D}">
      <dgm:prSet/>
      <dgm:spPr/>
      <dgm:t>
        <a:bodyPr/>
        <a:lstStyle/>
        <a:p>
          <a:r>
            <a:rPr lang="en-US"/>
            <a:t>Race</a:t>
          </a:r>
        </a:p>
      </dgm:t>
    </dgm:pt>
    <dgm:pt modelId="{2459BD4A-9040-4C07-B087-1C58343B0466}" type="parTrans" cxnId="{798863DB-3604-45EB-94B2-3B99B678F551}">
      <dgm:prSet/>
      <dgm:spPr/>
      <dgm:t>
        <a:bodyPr/>
        <a:lstStyle/>
        <a:p>
          <a:endParaRPr lang="en-US"/>
        </a:p>
      </dgm:t>
    </dgm:pt>
    <dgm:pt modelId="{4B9B0CB7-48AF-46EF-8623-D099178396EC}" type="sibTrans" cxnId="{798863DB-3604-45EB-94B2-3B99B678F551}">
      <dgm:prSet/>
      <dgm:spPr/>
      <dgm:t>
        <a:bodyPr/>
        <a:lstStyle/>
        <a:p>
          <a:endParaRPr lang="en-US"/>
        </a:p>
      </dgm:t>
    </dgm:pt>
    <dgm:pt modelId="{CA28E3B9-7F3D-48CD-87E0-142B65412857}" type="pres">
      <dgm:prSet presAssocID="{A7F523A2-7AAC-451E-908C-5DEA5188075A}" presName="Name0" presStyleCnt="0">
        <dgm:presLayoutVars>
          <dgm:dir/>
          <dgm:resizeHandles val="exact"/>
        </dgm:presLayoutVars>
      </dgm:prSet>
      <dgm:spPr/>
    </dgm:pt>
    <dgm:pt modelId="{68DE8AF4-A767-4CDB-8964-EC9C7F5C5F00}" type="pres">
      <dgm:prSet presAssocID="{A7F523A2-7AAC-451E-908C-5DEA5188075A}" presName="cycle" presStyleCnt="0"/>
      <dgm:spPr/>
    </dgm:pt>
    <dgm:pt modelId="{B58F9B2B-8CC0-4DA9-8EA8-84AB3F61A124}" type="pres">
      <dgm:prSet presAssocID="{15496589-1CD7-4D04-99B3-6525AB768CE2}" presName="nodeFirstNode" presStyleLbl="node1" presStyleIdx="0" presStyleCnt="7">
        <dgm:presLayoutVars>
          <dgm:bulletEnabled val="1"/>
        </dgm:presLayoutVars>
      </dgm:prSet>
      <dgm:spPr/>
    </dgm:pt>
    <dgm:pt modelId="{D13FEAC6-8744-44E0-B4E2-EE20155E5162}" type="pres">
      <dgm:prSet presAssocID="{157CC7D8-4CF7-4152-B976-F04E3260D330}" presName="sibTransFirstNode" presStyleLbl="bgShp" presStyleIdx="0" presStyleCnt="1"/>
      <dgm:spPr/>
    </dgm:pt>
    <dgm:pt modelId="{CD88C3AE-B74A-432A-B36B-988002C826BB}" type="pres">
      <dgm:prSet presAssocID="{CD03673C-011B-4F20-B79F-05BE26D035D6}" presName="nodeFollowingNodes" presStyleLbl="node1" presStyleIdx="1" presStyleCnt="7">
        <dgm:presLayoutVars>
          <dgm:bulletEnabled val="1"/>
        </dgm:presLayoutVars>
      </dgm:prSet>
      <dgm:spPr/>
    </dgm:pt>
    <dgm:pt modelId="{61C62215-A837-471C-A13A-8A562CB917C6}" type="pres">
      <dgm:prSet presAssocID="{71E7C09E-6828-421E-93E6-479D96D638F4}" presName="nodeFollowingNodes" presStyleLbl="node1" presStyleIdx="2" presStyleCnt="7">
        <dgm:presLayoutVars>
          <dgm:bulletEnabled val="1"/>
        </dgm:presLayoutVars>
      </dgm:prSet>
      <dgm:spPr/>
    </dgm:pt>
    <dgm:pt modelId="{CADAB83F-D164-4A6F-95DB-150337BB83BC}" type="pres">
      <dgm:prSet presAssocID="{A345A173-FBB6-4277-BF5D-F8814E4CD999}" presName="nodeFollowingNodes" presStyleLbl="node1" presStyleIdx="3" presStyleCnt="7">
        <dgm:presLayoutVars>
          <dgm:bulletEnabled val="1"/>
        </dgm:presLayoutVars>
      </dgm:prSet>
      <dgm:spPr/>
    </dgm:pt>
    <dgm:pt modelId="{19D47E09-3B99-4BB9-9EF5-0A91AF88E12C}" type="pres">
      <dgm:prSet presAssocID="{53E80109-DD76-4D94-9D8F-22EC97B20ACB}" presName="nodeFollowingNodes" presStyleLbl="node1" presStyleIdx="4" presStyleCnt="7">
        <dgm:presLayoutVars>
          <dgm:bulletEnabled val="1"/>
        </dgm:presLayoutVars>
      </dgm:prSet>
      <dgm:spPr/>
    </dgm:pt>
    <dgm:pt modelId="{D166414B-AF8D-493A-9D98-472EF9DC876B}" type="pres">
      <dgm:prSet presAssocID="{D33DDDCA-0260-4587-BF5C-CCD31266BE50}" presName="nodeFollowingNodes" presStyleLbl="node1" presStyleIdx="5" presStyleCnt="7">
        <dgm:presLayoutVars>
          <dgm:bulletEnabled val="1"/>
        </dgm:presLayoutVars>
      </dgm:prSet>
      <dgm:spPr/>
    </dgm:pt>
    <dgm:pt modelId="{002CF1EA-AD33-4D98-94CB-80D5C8DFD0D1}" type="pres">
      <dgm:prSet presAssocID="{7080C4AB-DB15-4A0B-9A2B-C0EC2727CD1D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D3158407-2A2C-48FC-B88E-D0FBC25BFEF5}" srcId="{A7F523A2-7AAC-451E-908C-5DEA5188075A}" destId="{15496589-1CD7-4D04-99B3-6525AB768CE2}" srcOrd="0" destOrd="0" parTransId="{DD226B76-D5EA-4B86-9D5C-ED1DFA42DC5E}" sibTransId="{157CC7D8-4CF7-4152-B976-F04E3260D330}"/>
    <dgm:cxn modelId="{05122516-D913-4C7C-A0E3-666AE1EE3EA6}" srcId="{A7F523A2-7AAC-451E-908C-5DEA5188075A}" destId="{D33DDDCA-0260-4587-BF5C-CCD31266BE50}" srcOrd="5" destOrd="0" parTransId="{B8F728DD-B2F9-46F7-A21C-0B3F0B10E9B6}" sibTransId="{0132E234-705F-41BA-8EA0-80381F53EDE8}"/>
    <dgm:cxn modelId="{4A439134-02B2-4CE9-8375-35D6404A68EE}" type="presOf" srcId="{7080C4AB-DB15-4A0B-9A2B-C0EC2727CD1D}" destId="{002CF1EA-AD33-4D98-94CB-80D5C8DFD0D1}" srcOrd="0" destOrd="0" presId="urn:microsoft.com/office/officeart/2005/8/layout/cycle3"/>
    <dgm:cxn modelId="{5E7F215C-04B6-436F-88E9-1517C3DFFD04}" type="presOf" srcId="{A7F523A2-7AAC-451E-908C-5DEA5188075A}" destId="{CA28E3B9-7F3D-48CD-87E0-142B65412857}" srcOrd="0" destOrd="0" presId="urn:microsoft.com/office/officeart/2005/8/layout/cycle3"/>
    <dgm:cxn modelId="{4DEE8764-C08D-47DF-A1B6-42DAC1CB488C}" type="presOf" srcId="{157CC7D8-4CF7-4152-B976-F04E3260D330}" destId="{D13FEAC6-8744-44E0-B4E2-EE20155E5162}" srcOrd="0" destOrd="0" presId="urn:microsoft.com/office/officeart/2005/8/layout/cycle3"/>
    <dgm:cxn modelId="{88DB1F4E-067D-4B17-81F4-8B5B97030E33}" type="presOf" srcId="{D33DDDCA-0260-4587-BF5C-CCD31266BE50}" destId="{D166414B-AF8D-493A-9D98-472EF9DC876B}" srcOrd="0" destOrd="0" presId="urn:microsoft.com/office/officeart/2005/8/layout/cycle3"/>
    <dgm:cxn modelId="{AC9B4351-4E36-4CE6-80EC-3962CF5CC477}" srcId="{A7F523A2-7AAC-451E-908C-5DEA5188075A}" destId="{71E7C09E-6828-421E-93E6-479D96D638F4}" srcOrd="2" destOrd="0" parTransId="{3D5512CA-3A2E-46C2-8D29-2037E1009460}" sibTransId="{F871B4D5-E21B-4C39-BD91-086650C2764A}"/>
    <dgm:cxn modelId="{A7F04D9A-740A-4978-BD40-3E1B968C9C9A}" type="presOf" srcId="{A345A173-FBB6-4277-BF5D-F8814E4CD999}" destId="{CADAB83F-D164-4A6F-95DB-150337BB83BC}" srcOrd="0" destOrd="0" presId="urn:microsoft.com/office/officeart/2005/8/layout/cycle3"/>
    <dgm:cxn modelId="{9207D19F-F3C6-45A4-962D-4C0BBD89F7AB}" type="presOf" srcId="{53E80109-DD76-4D94-9D8F-22EC97B20ACB}" destId="{19D47E09-3B99-4BB9-9EF5-0A91AF88E12C}" srcOrd="0" destOrd="0" presId="urn:microsoft.com/office/officeart/2005/8/layout/cycle3"/>
    <dgm:cxn modelId="{AB55F2A3-C9A3-43AA-8533-80E7232AA6BE}" srcId="{A7F523A2-7AAC-451E-908C-5DEA5188075A}" destId="{A345A173-FBB6-4277-BF5D-F8814E4CD999}" srcOrd="3" destOrd="0" parTransId="{9498550F-C94F-470F-814B-407624187064}" sibTransId="{61782A1E-981A-48EB-9640-2BD5F013A431}"/>
    <dgm:cxn modelId="{63CBABC5-1C31-4D7A-AC6F-5E1A5EEE93DC}" srcId="{A7F523A2-7AAC-451E-908C-5DEA5188075A}" destId="{CD03673C-011B-4F20-B79F-05BE26D035D6}" srcOrd="1" destOrd="0" parTransId="{06A8B8AF-0A81-4C7D-9301-3DF210640661}" sibTransId="{F305485D-3B6B-4231-8DEF-3C0E5BB9DA8D}"/>
    <dgm:cxn modelId="{C937DFCE-6C0C-4090-BF9B-6651A8BF57E5}" srcId="{A7F523A2-7AAC-451E-908C-5DEA5188075A}" destId="{53E80109-DD76-4D94-9D8F-22EC97B20ACB}" srcOrd="4" destOrd="0" parTransId="{6F4D5159-2C3D-46CE-AA05-3DFFA919F4BF}" sibTransId="{884CF7B7-BE02-401B-A338-319678E956C0}"/>
    <dgm:cxn modelId="{798863DB-3604-45EB-94B2-3B99B678F551}" srcId="{A7F523A2-7AAC-451E-908C-5DEA5188075A}" destId="{7080C4AB-DB15-4A0B-9A2B-C0EC2727CD1D}" srcOrd="6" destOrd="0" parTransId="{2459BD4A-9040-4C07-B087-1C58343B0466}" sibTransId="{4B9B0CB7-48AF-46EF-8623-D099178396EC}"/>
    <dgm:cxn modelId="{67F714E8-11FC-4834-8875-EE43CDD77400}" type="presOf" srcId="{71E7C09E-6828-421E-93E6-479D96D638F4}" destId="{61C62215-A837-471C-A13A-8A562CB917C6}" srcOrd="0" destOrd="0" presId="urn:microsoft.com/office/officeart/2005/8/layout/cycle3"/>
    <dgm:cxn modelId="{371204F8-5483-4B9D-BCF0-ECA0DB1FE2EA}" type="presOf" srcId="{CD03673C-011B-4F20-B79F-05BE26D035D6}" destId="{CD88C3AE-B74A-432A-B36B-988002C826BB}" srcOrd="0" destOrd="0" presId="urn:microsoft.com/office/officeart/2005/8/layout/cycle3"/>
    <dgm:cxn modelId="{AEFA75FF-5A58-420D-9068-B62B7D3F57E3}" type="presOf" srcId="{15496589-1CD7-4D04-99B3-6525AB768CE2}" destId="{B58F9B2B-8CC0-4DA9-8EA8-84AB3F61A124}" srcOrd="0" destOrd="0" presId="urn:microsoft.com/office/officeart/2005/8/layout/cycle3"/>
    <dgm:cxn modelId="{A869388A-FEC7-447F-B240-7014C38E7302}" type="presParOf" srcId="{CA28E3B9-7F3D-48CD-87E0-142B65412857}" destId="{68DE8AF4-A767-4CDB-8964-EC9C7F5C5F00}" srcOrd="0" destOrd="0" presId="urn:microsoft.com/office/officeart/2005/8/layout/cycle3"/>
    <dgm:cxn modelId="{6FD1A830-6703-4465-AE9D-E61F019721A2}" type="presParOf" srcId="{68DE8AF4-A767-4CDB-8964-EC9C7F5C5F00}" destId="{B58F9B2B-8CC0-4DA9-8EA8-84AB3F61A124}" srcOrd="0" destOrd="0" presId="urn:microsoft.com/office/officeart/2005/8/layout/cycle3"/>
    <dgm:cxn modelId="{9EC7D36B-133A-4C53-A277-0F48D46583BB}" type="presParOf" srcId="{68DE8AF4-A767-4CDB-8964-EC9C7F5C5F00}" destId="{D13FEAC6-8744-44E0-B4E2-EE20155E5162}" srcOrd="1" destOrd="0" presId="urn:microsoft.com/office/officeart/2005/8/layout/cycle3"/>
    <dgm:cxn modelId="{597F5975-B5B1-437C-8B0D-5DB1B808EA7B}" type="presParOf" srcId="{68DE8AF4-A767-4CDB-8964-EC9C7F5C5F00}" destId="{CD88C3AE-B74A-432A-B36B-988002C826BB}" srcOrd="2" destOrd="0" presId="urn:microsoft.com/office/officeart/2005/8/layout/cycle3"/>
    <dgm:cxn modelId="{E22FD841-4B47-4DDF-987A-A1E54142456A}" type="presParOf" srcId="{68DE8AF4-A767-4CDB-8964-EC9C7F5C5F00}" destId="{61C62215-A837-471C-A13A-8A562CB917C6}" srcOrd="3" destOrd="0" presId="urn:microsoft.com/office/officeart/2005/8/layout/cycle3"/>
    <dgm:cxn modelId="{84D41C1D-2006-4CBC-90D1-5D921F45DECA}" type="presParOf" srcId="{68DE8AF4-A767-4CDB-8964-EC9C7F5C5F00}" destId="{CADAB83F-D164-4A6F-95DB-150337BB83BC}" srcOrd="4" destOrd="0" presId="urn:microsoft.com/office/officeart/2005/8/layout/cycle3"/>
    <dgm:cxn modelId="{E44422B3-28EC-448B-971F-8045E5849FD3}" type="presParOf" srcId="{68DE8AF4-A767-4CDB-8964-EC9C7F5C5F00}" destId="{19D47E09-3B99-4BB9-9EF5-0A91AF88E12C}" srcOrd="5" destOrd="0" presId="urn:microsoft.com/office/officeart/2005/8/layout/cycle3"/>
    <dgm:cxn modelId="{4AFC8F95-E206-45CE-8CAC-84A6C418C377}" type="presParOf" srcId="{68DE8AF4-A767-4CDB-8964-EC9C7F5C5F00}" destId="{D166414B-AF8D-493A-9D98-472EF9DC876B}" srcOrd="6" destOrd="0" presId="urn:microsoft.com/office/officeart/2005/8/layout/cycle3"/>
    <dgm:cxn modelId="{62E1FFFF-7625-45B7-9F60-DBFA2BBDCE1B}" type="presParOf" srcId="{68DE8AF4-A767-4CDB-8964-EC9C7F5C5F00}" destId="{002CF1EA-AD33-4D98-94CB-80D5C8DFD0D1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EF495-D767-4A39-AF21-BD95AEC7B7F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51CBE7-D7B6-4950-A6C0-8D1EDB01DF90}">
      <dgm:prSet/>
      <dgm:spPr/>
      <dgm:t>
        <a:bodyPr/>
        <a:lstStyle/>
        <a:p>
          <a:pPr>
            <a:defRPr cap="all"/>
          </a:pPr>
          <a:r>
            <a:rPr lang="en-US"/>
            <a:t>Increase in Home / Rent Value</a:t>
          </a:r>
        </a:p>
      </dgm:t>
    </dgm:pt>
    <dgm:pt modelId="{59786EEC-0831-41B0-913E-4F5FF25B5C57}" type="parTrans" cxnId="{061A9450-2E83-428B-9325-B7CBD8ADCDEB}">
      <dgm:prSet/>
      <dgm:spPr/>
      <dgm:t>
        <a:bodyPr/>
        <a:lstStyle/>
        <a:p>
          <a:endParaRPr lang="en-US"/>
        </a:p>
      </dgm:t>
    </dgm:pt>
    <dgm:pt modelId="{6554AE83-BF9D-4AB1-B94B-88920DB55E95}" type="sibTrans" cxnId="{061A9450-2E83-428B-9325-B7CBD8ADCDEB}">
      <dgm:prSet/>
      <dgm:spPr/>
      <dgm:t>
        <a:bodyPr/>
        <a:lstStyle/>
        <a:p>
          <a:endParaRPr lang="en-US"/>
        </a:p>
      </dgm:t>
    </dgm:pt>
    <dgm:pt modelId="{5A46D082-1AA2-48BD-A4DF-1AF3414C9AAB}">
      <dgm:prSet/>
      <dgm:spPr/>
      <dgm:t>
        <a:bodyPr/>
        <a:lstStyle/>
        <a:p>
          <a:pPr>
            <a:defRPr cap="all"/>
          </a:pPr>
          <a:r>
            <a:rPr lang="en-US"/>
            <a:t>Increase in Income</a:t>
          </a:r>
        </a:p>
      </dgm:t>
    </dgm:pt>
    <dgm:pt modelId="{511CC9AF-C37D-47A3-BDCD-AFF2744BADCE}" type="parTrans" cxnId="{F64C09C3-2C8A-4824-9D5A-409381A749E4}">
      <dgm:prSet/>
      <dgm:spPr/>
      <dgm:t>
        <a:bodyPr/>
        <a:lstStyle/>
        <a:p>
          <a:endParaRPr lang="en-US"/>
        </a:p>
      </dgm:t>
    </dgm:pt>
    <dgm:pt modelId="{CDA34BF6-7E5A-4AFE-805F-4862B006505B}" type="sibTrans" cxnId="{F64C09C3-2C8A-4824-9D5A-409381A749E4}">
      <dgm:prSet/>
      <dgm:spPr/>
      <dgm:t>
        <a:bodyPr/>
        <a:lstStyle/>
        <a:p>
          <a:endParaRPr lang="en-US"/>
        </a:p>
      </dgm:t>
    </dgm:pt>
    <dgm:pt modelId="{F6EFE025-F713-4E67-AA14-0950A4617A3F}">
      <dgm:prSet/>
      <dgm:spPr/>
      <dgm:t>
        <a:bodyPr/>
        <a:lstStyle/>
        <a:p>
          <a:pPr>
            <a:defRPr cap="all"/>
          </a:pPr>
          <a:r>
            <a:rPr lang="en-US"/>
            <a:t>Increase in Bachelor’s Degrees</a:t>
          </a:r>
        </a:p>
      </dgm:t>
    </dgm:pt>
    <dgm:pt modelId="{A2C8CE22-420B-451C-852B-0E125D901546}" type="parTrans" cxnId="{1B8FC870-AC9F-41A0-A14F-D990C63D1EF0}">
      <dgm:prSet/>
      <dgm:spPr/>
      <dgm:t>
        <a:bodyPr/>
        <a:lstStyle/>
        <a:p>
          <a:endParaRPr lang="en-US"/>
        </a:p>
      </dgm:t>
    </dgm:pt>
    <dgm:pt modelId="{945229EC-D601-4CDA-9C3D-EDDFEC307E1C}" type="sibTrans" cxnId="{1B8FC870-AC9F-41A0-A14F-D990C63D1EF0}">
      <dgm:prSet/>
      <dgm:spPr/>
      <dgm:t>
        <a:bodyPr/>
        <a:lstStyle/>
        <a:p>
          <a:endParaRPr lang="en-US"/>
        </a:p>
      </dgm:t>
    </dgm:pt>
    <dgm:pt modelId="{FC85E6CD-64FA-486D-9F1F-2603CB04FE12}" type="pres">
      <dgm:prSet presAssocID="{CC5EF495-D767-4A39-AF21-BD95AEC7B7F9}" presName="root" presStyleCnt="0">
        <dgm:presLayoutVars>
          <dgm:dir/>
          <dgm:resizeHandles val="exact"/>
        </dgm:presLayoutVars>
      </dgm:prSet>
      <dgm:spPr/>
    </dgm:pt>
    <dgm:pt modelId="{A3533D80-27D3-4B33-AD6E-3547E22082D3}" type="pres">
      <dgm:prSet presAssocID="{E751CBE7-D7B6-4950-A6C0-8D1EDB01DF90}" presName="compNode" presStyleCnt="0"/>
      <dgm:spPr/>
    </dgm:pt>
    <dgm:pt modelId="{2A4171D5-5621-4005-83E5-CC11ABF0323D}" type="pres">
      <dgm:prSet presAssocID="{E751CBE7-D7B6-4950-A6C0-8D1EDB01DF90}" presName="iconBgRect" presStyleLbl="bgShp" presStyleIdx="0" presStyleCnt="3"/>
      <dgm:spPr/>
    </dgm:pt>
    <dgm:pt modelId="{F5CC3597-B8BB-4728-AC26-CE55ED5E54A9}" type="pres">
      <dgm:prSet presAssocID="{E751CBE7-D7B6-4950-A6C0-8D1EDB01DF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3B120A5-5514-4AD2-B5A6-67AB7CE01EF2}" type="pres">
      <dgm:prSet presAssocID="{E751CBE7-D7B6-4950-A6C0-8D1EDB01DF90}" presName="spaceRect" presStyleCnt="0"/>
      <dgm:spPr/>
    </dgm:pt>
    <dgm:pt modelId="{8A0BAE3F-BF7D-4B07-B2F3-2CAF19DE3F92}" type="pres">
      <dgm:prSet presAssocID="{E751CBE7-D7B6-4950-A6C0-8D1EDB01DF90}" presName="textRect" presStyleLbl="revTx" presStyleIdx="0" presStyleCnt="3">
        <dgm:presLayoutVars>
          <dgm:chMax val="1"/>
          <dgm:chPref val="1"/>
        </dgm:presLayoutVars>
      </dgm:prSet>
      <dgm:spPr/>
    </dgm:pt>
    <dgm:pt modelId="{E65BF18F-3332-4E6B-8E92-4FFF7F9103E8}" type="pres">
      <dgm:prSet presAssocID="{6554AE83-BF9D-4AB1-B94B-88920DB55E95}" presName="sibTrans" presStyleCnt="0"/>
      <dgm:spPr/>
    </dgm:pt>
    <dgm:pt modelId="{5525701E-C03B-4E86-84E1-23CFD3A6B7EA}" type="pres">
      <dgm:prSet presAssocID="{5A46D082-1AA2-48BD-A4DF-1AF3414C9AAB}" presName="compNode" presStyleCnt="0"/>
      <dgm:spPr/>
    </dgm:pt>
    <dgm:pt modelId="{66CD42FF-130A-445E-8460-8EF94092CA04}" type="pres">
      <dgm:prSet presAssocID="{5A46D082-1AA2-48BD-A4DF-1AF3414C9AAB}" presName="iconBgRect" presStyleLbl="bgShp" presStyleIdx="1" presStyleCnt="3"/>
      <dgm:spPr/>
    </dgm:pt>
    <dgm:pt modelId="{AB4410F7-28C9-4F59-8D43-76DD9EBB0D1D}" type="pres">
      <dgm:prSet presAssocID="{5A46D082-1AA2-48BD-A4DF-1AF3414C9A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4FDDE1A-E59A-421C-9A54-91554F11D57E}" type="pres">
      <dgm:prSet presAssocID="{5A46D082-1AA2-48BD-A4DF-1AF3414C9AAB}" presName="spaceRect" presStyleCnt="0"/>
      <dgm:spPr/>
    </dgm:pt>
    <dgm:pt modelId="{5709F6E9-F9B9-41E0-9169-71D28242C455}" type="pres">
      <dgm:prSet presAssocID="{5A46D082-1AA2-48BD-A4DF-1AF3414C9AAB}" presName="textRect" presStyleLbl="revTx" presStyleIdx="1" presStyleCnt="3">
        <dgm:presLayoutVars>
          <dgm:chMax val="1"/>
          <dgm:chPref val="1"/>
        </dgm:presLayoutVars>
      </dgm:prSet>
      <dgm:spPr/>
    </dgm:pt>
    <dgm:pt modelId="{F184D9E8-4E91-42C2-80F7-A4FB0FDD50B8}" type="pres">
      <dgm:prSet presAssocID="{CDA34BF6-7E5A-4AFE-805F-4862B006505B}" presName="sibTrans" presStyleCnt="0"/>
      <dgm:spPr/>
    </dgm:pt>
    <dgm:pt modelId="{AC10ACA1-93F8-4E37-96F5-68CE4E7C0C65}" type="pres">
      <dgm:prSet presAssocID="{F6EFE025-F713-4E67-AA14-0950A4617A3F}" presName="compNode" presStyleCnt="0"/>
      <dgm:spPr/>
    </dgm:pt>
    <dgm:pt modelId="{43746AD7-660F-45C4-A06E-2E8C3D289DDD}" type="pres">
      <dgm:prSet presAssocID="{F6EFE025-F713-4E67-AA14-0950A4617A3F}" presName="iconBgRect" presStyleLbl="bgShp" presStyleIdx="2" presStyleCnt="3"/>
      <dgm:spPr/>
    </dgm:pt>
    <dgm:pt modelId="{BBF0015A-9339-4685-BD46-BB0F79E2120C}" type="pres">
      <dgm:prSet presAssocID="{F6EFE025-F713-4E67-AA14-0950A4617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2FEC8B3-D632-483D-8F0A-BD9B15F81F53}" type="pres">
      <dgm:prSet presAssocID="{F6EFE025-F713-4E67-AA14-0950A4617A3F}" presName="spaceRect" presStyleCnt="0"/>
      <dgm:spPr/>
    </dgm:pt>
    <dgm:pt modelId="{D783416F-4CE9-4364-8949-596B42192885}" type="pres">
      <dgm:prSet presAssocID="{F6EFE025-F713-4E67-AA14-0950A4617A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E8C4108-7169-43A4-9F25-6E8A2CD6D346}" type="presOf" srcId="{5A46D082-1AA2-48BD-A4DF-1AF3414C9AAB}" destId="{5709F6E9-F9B9-41E0-9169-71D28242C455}" srcOrd="0" destOrd="0" presId="urn:microsoft.com/office/officeart/2018/5/layout/IconCircleLabelList"/>
    <dgm:cxn modelId="{98D2DF2A-0C61-4334-ABAB-3C925AA97C9A}" type="presOf" srcId="{CC5EF495-D767-4A39-AF21-BD95AEC7B7F9}" destId="{FC85E6CD-64FA-486D-9F1F-2603CB04FE12}" srcOrd="0" destOrd="0" presId="urn:microsoft.com/office/officeart/2018/5/layout/IconCircleLabelList"/>
    <dgm:cxn modelId="{061A9450-2E83-428B-9325-B7CBD8ADCDEB}" srcId="{CC5EF495-D767-4A39-AF21-BD95AEC7B7F9}" destId="{E751CBE7-D7B6-4950-A6C0-8D1EDB01DF90}" srcOrd="0" destOrd="0" parTransId="{59786EEC-0831-41B0-913E-4F5FF25B5C57}" sibTransId="{6554AE83-BF9D-4AB1-B94B-88920DB55E95}"/>
    <dgm:cxn modelId="{1B8FC870-AC9F-41A0-A14F-D990C63D1EF0}" srcId="{CC5EF495-D767-4A39-AF21-BD95AEC7B7F9}" destId="{F6EFE025-F713-4E67-AA14-0950A4617A3F}" srcOrd="2" destOrd="0" parTransId="{A2C8CE22-420B-451C-852B-0E125D901546}" sibTransId="{945229EC-D601-4CDA-9C3D-EDDFEC307E1C}"/>
    <dgm:cxn modelId="{CDB29096-B3AA-4888-8569-814AFE020E5B}" type="presOf" srcId="{E751CBE7-D7B6-4950-A6C0-8D1EDB01DF90}" destId="{8A0BAE3F-BF7D-4B07-B2F3-2CAF19DE3F92}" srcOrd="0" destOrd="0" presId="urn:microsoft.com/office/officeart/2018/5/layout/IconCircleLabelList"/>
    <dgm:cxn modelId="{F64C09C3-2C8A-4824-9D5A-409381A749E4}" srcId="{CC5EF495-D767-4A39-AF21-BD95AEC7B7F9}" destId="{5A46D082-1AA2-48BD-A4DF-1AF3414C9AAB}" srcOrd="1" destOrd="0" parTransId="{511CC9AF-C37D-47A3-BDCD-AFF2744BADCE}" sibTransId="{CDA34BF6-7E5A-4AFE-805F-4862B006505B}"/>
    <dgm:cxn modelId="{EFF7CEEB-1997-4BA2-9110-4F0B9BFF1503}" type="presOf" srcId="{F6EFE025-F713-4E67-AA14-0950A4617A3F}" destId="{D783416F-4CE9-4364-8949-596B42192885}" srcOrd="0" destOrd="0" presId="urn:microsoft.com/office/officeart/2018/5/layout/IconCircleLabelList"/>
    <dgm:cxn modelId="{5E5CDD2D-8A74-46E2-92D8-66848EFBA3D3}" type="presParOf" srcId="{FC85E6CD-64FA-486D-9F1F-2603CB04FE12}" destId="{A3533D80-27D3-4B33-AD6E-3547E22082D3}" srcOrd="0" destOrd="0" presId="urn:microsoft.com/office/officeart/2018/5/layout/IconCircleLabelList"/>
    <dgm:cxn modelId="{09D8AA59-6C3D-4E1E-9015-7CA9C10DCC29}" type="presParOf" srcId="{A3533D80-27D3-4B33-AD6E-3547E22082D3}" destId="{2A4171D5-5621-4005-83E5-CC11ABF0323D}" srcOrd="0" destOrd="0" presId="urn:microsoft.com/office/officeart/2018/5/layout/IconCircleLabelList"/>
    <dgm:cxn modelId="{DDD0EEB3-D643-4ECD-A556-C8FD742984A6}" type="presParOf" srcId="{A3533D80-27D3-4B33-AD6E-3547E22082D3}" destId="{F5CC3597-B8BB-4728-AC26-CE55ED5E54A9}" srcOrd="1" destOrd="0" presId="urn:microsoft.com/office/officeart/2018/5/layout/IconCircleLabelList"/>
    <dgm:cxn modelId="{70C82EDA-86E7-40B1-BBFD-AD21479E8A04}" type="presParOf" srcId="{A3533D80-27D3-4B33-AD6E-3547E22082D3}" destId="{53B120A5-5514-4AD2-B5A6-67AB7CE01EF2}" srcOrd="2" destOrd="0" presId="urn:microsoft.com/office/officeart/2018/5/layout/IconCircleLabelList"/>
    <dgm:cxn modelId="{FAC2E131-C770-43E1-B891-35A9CE03206E}" type="presParOf" srcId="{A3533D80-27D3-4B33-AD6E-3547E22082D3}" destId="{8A0BAE3F-BF7D-4B07-B2F3-2CAF19DE3F92}" srcOrd="3" destOrd="0" presId="urn:microsoft.com/office/officeart/2018/5/layout/IconCircleLabelList"/>
    <dgm:cxn modelId="{5E30D27D-1CF8-4D0D-A980-44940EB797CE}" type="presParOf" srcId="{FC85E6CD-64FA-486D-9F1F-2603CB04FE12}" destId="{E65BF18F-3332-4E6B-8E92-4FFF7F9103E8}" srcOrd="1" destOrd="0" presId="urn:microsoft.com/office/officeart/2018/5/layout/IconCircleLabelList"/>
    <dgm:cxn modelId="{E26688DC-D10E-40D6-AD05-B3C82171991C}" type="presParOf" srcId="{FC85E6CD-64FA-486D-9F1F-2603CB04FE12}" destId="{5525701E-C03B-4E86-84E1-23CFD3A6B7EA}" srcOrd="2" destOrd="0" presId="urn:microsoft.com/office/officeart/2018/5/layout/IconCircleLabelList"/>
    <dgm:cxn modelId="{C98FB6F5-E0FC-4FF2-9C82-3741FC1030F6}" type="presParOf" srcId="{5525701E-C03B-4E86-84E1-23CFD3A6B7EA}" destId="{66CD42FF-130A-445E-8460-8EF94092CA04}" srcOrd="0" destOrd="0" presId="urn:microsoft.com/office/officeart/2018/5/layout/IconCircleLabelList"/>
    <dgm:cxn modelId="{C40984A9-158D-4417-91FD-AD6413B6E114}" type="presParOf" srcId="{5525701E-C03B-4E86-84E1-23CFD3A6B7EA}" destId="{AB4410F7-28C9-4F59-8D43-76DD9EBB0D1D}" srcOrd="1" destOrd="0" presId="urn:microsoft.com/office/officeart/2018/5/layout/IconCircleLabelList"/>
    <dgm:cxn modelId="{196EC3F7-CBB9-4969-8F95-D68290A9F9B0}" type="presParOf" srcId="{5525701E-C03B-4E86-84E1-23CFD3A6B7EA}" destId="{B4FDDE1A-E59A-421C-9A54-91554F11D57E}" srcOrd="2" destOrd="0" presId="urn:microsoft.com/office/officeart/2018/5/layout/IconCircleLabelList"/>
    <dgm:cxn modelId="{B141E80A-04BB-4812-8DB5-F0F8FCC5BE84}" type="presParOf" srcId="{5525701E-C03B-4E86-84E1-23CFD3A6B7EA}" destId="{5709F6E9-F9B9-41E0-9169-71D28242C455}" srcOrd="3" destOrd="0" presId="urn:microsoft.com/office/officeart/2018/5/layout/IconCircleLabelList"/>
    <dgm:cxn modelId="{900588B4-8B29-45A2-A057-FE0D1BF309FF}" type="presParOf" srcId="{FC85E6CD-64FA-486D-9F1F-2603CB04FE12}" destId="{F184D9E8-4E91-42C2-80F7-A4FB0FDD50B8}" srcOrd="3" destOrd="0" presId="urn:microsoft.com/office/officeart/2018/5/layout/IconCircleLabelList"/>
    <dgm:cxn modelId="{5532F272-DE09-42CE-9620-CC86DE8655D0}" type="presParOf" srcId="{FC85E6CD-64FA-486D-9F1F-2603CB04FE12}" destId="{AC10ACA1-93F8-4E37-96F5-68CE4E7C0C65}" srcOrd="4" destOrd="0" presId="urn:microsoft.com/office/officeart/2018/5/layout/IconCircleLabelList"/>
    <dgm:cxn modelId="{5A10A739-B456-446F-8889-90EE9FCCF677}" type="presParOf" srcId="{AC10ACA1-93F8-4E37-96F5-68CE4E7C0C65}" destId="{43746AD7-660F-45C4-A06E-2E8C3D289DDD}" srcOrd="0" destOrd="0" presId="urn:microsoft.com/office/officeart/2018/5/layout/IconCircleLabelList"/>
    <dgm:cxn modelId="{FF60D4EC-64DE-44D3-8B79-2A00345102D4}" type="presParOf" srcId="{AC10ACA1-93F8-4E37-96F5-68CE4E7C0C65}" destId="{BBF0015A-9339-4685-BD46-BB0F79E2120C}" srcOrd="1" destOrd="0" presId="urn:microsoft.com/office/officeart/2018/5/layout/IconCircleLabelList"/>
    <dgm:cxn modelId="{85C0F47D-740F-4658-8505-CF543DF7FE89}" type="presParOf" srcId="{AC10ACA1-93F8-4E37-96F5-68CE4E7C0C65}" destId="{72FEC8B3-D632-483D-8F0A-BD9B15F81F53}" srcOrd="2" destOrd="0" presId="urn:microsoft.com/office/officeart/2018/5/layout/IconCircleLabelList"/>
    <dgm:cxn modelId="{45E68517-9C33-4A59-B760-96730A4AE687}" type="presParOf" srcId="{AC10ACA1-93F8-4E37-96F5-68CE4E7C0C65}" destId="{D783416F-4CE9-4364-8949-596B421928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EAC6-8744-44E0-B4E2-EE20155E5162}">
      <dsp:nvSpPr>
        <dsp:cNvPr id="0" name=""/>
        <dsp:cNvSpPr/>
      </dsp:nvSpPr>
      <dsp:spPr>
        <a:xfrm>
          <a:off x="342556" y="-24560"/>
          <a:ext cx="4929873" cy="4929873"/>
        </a:xfrm>
        <a:prstGeom prst="circularArrow">
          <a:avLst>
            <a:gd name="adj1" fmla="val 5544"/>
            <a:gd name="adj2" fmla="val 330680"/>
            <a:gd name="adj3" fmla="val 14537915"/>
            <a:gd name="adj4" fmla="val 16937581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F9B2B-8CC0-4DA9-8EA8-84AB3F61A124}">
      <dsp:nvSpPr>
        <dsp:cNvPr id="0" name=""/>
        <dsp:cNvSpPr/>
      </dsp:nvSpPr>
      <dsp:spPr>
        <a:xfrm>
          <a:off x="2052157" y="10943"/>
          <a:ext cx="1510672" cy="755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Signs of gentrification:</a:t>
          </a:r>
        </a:p>
      </dsp:txBody>
      <dsp:txXfrm>
        <a:off x="2089029" y="47815"/>
        <a:ext cx="1436928" cy="681592"/>
      </dsp:txXfrm>
    </dsp:sp>
    <dsp:sp modelId="{CD88C3AE-B74A-432A-B36B-988002C826BB}">
      <dsp:nvSpPr>
        <dsp:cNvPr id="0" name=""/>
        <dsp:cNvSpPr/>
      </dsp:nvSpPr>
      <dsp:spPr>
        <a:xfrm>
          <a:off x="3695794" y="802477"/>
          <a:ext cx="1510672" cy="755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 in rent &amp; home/ property value</a:t>
          </a:r>
        </a:p>
      </dsp:txBody>
      <dsp:txXfrm>
        <a:off x="3732666" y="839349"/>
        <a:ext cx="1436928" cy="681592"/>
      </dsp:txXfrm>
    </dsp:sp>
    <dsp:sp modelId="{61C62215-A837-471C-A13A-8A562CB917C6}">
      <dsp:nvSpPr>
        <dsp:cNvPr id="0" name=""/>
        <dsp:cNvSpPr/>
      </dsp:nvSpPr>
      <dsp:spPr>
        <a:xfrm>
          <a:off x="4101739" y="2581038"/>
          <a:ext cx="1510672" cy="7553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Change in the district’s character &amp; culture</a:t>
          </a:r>
        </a:p>
      </dsp:txBody>
      <dsp:txXfrm>
        <a:off x="4138611" y="2617910"/>
        <a:ext cx="1436928" cy="681592"/>
      </dsp:txXfrm>
    </dsp:sp>
    <dsp:sp modelId="{CADAB83F-D164-4A6F-95DB-150337BB83BC}">
      <dsp:nvSpPr>
        <dsp:cNvPr id="0" name=""/>
        <dsp:cNvSpPr/>
      </dsp:nvSpPr>
      <dsp:spPr>
        <a:xfrm>
          <a:off x="2964307" y="4007333"/>
          <a:ext cx="1510672" cy="7553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Income</a:t>
          </a:r>
        </a:p>
      </dsp:txBody>
      <dsp:txXfrm>
        <a:off x="3001179" y="4044205"/>
        <a:ext cx="1436928" cy="681592"/>
      </dsp:txXfrm>
    </dsp:sp>
    <dsp:sp modelId="{19D47E09-3B99-4BB9-9EF5-0A91AF88E12C}">
      <dsp:nvSpPr>
        <dsp:cNvPr id="0" name=""/>
        <dsp:cNvSpPr/>
      </dsp:nvSpPr>
      <dsp:spPr>
        <a:xfrm>
          <a:off x="1140007" y="4007333"/>
          <a:ext cx="1510672" cy="75533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in BA/MA Degrees</a:t>
          </a:r>
        </a:p>
      </dsp:txBody>
      <dsp:txXfrm>
        <a:off x="1176879" y="4044205"/>
        <a:ext cx="1436928" cy="681592"/>
      </dsp:txXfrm>
    </dsp:sp>
    <dsp:sp modelId="{D166414B-AF8D-493A-9D98-472EF9DC876B}">
      <dsp:nvSpPr>
        <dsp:cNvPr id="0" name=""/>
        <dsp:cNvSpPr/>
      </dsp:nvSpPr>
      <dsp:spPr>
        <a:xfrm>
          <a:off x="2574" y="2581038"/>
          <a:ext cx="1510672" cy="755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Starbucks??</a:t>
          </a:r>
        </a:p>
      </dsp:txBody>
      <dsp:txXfrm>
        <a:off x="39446" y="2617910"/>
        <a:ext cx="1436928" cy="681592"/>
      </dsp:txXfrm>
    </dsp:sp>
    <dsp:sp modelId="{002CF1EA-AD33-4D98-94CB-80D5C8DFD0D1}">
      <dsp:nvSpPr>
        <dsp:cNvPr id="0" name=""/>
        <dsp:cNvSpPr/>
      </dsp:nvSpPr>
      <dsp:spPr>
        <a:xfrm>
          <a:off x="408519" y="802477"/>
          <a:ext cx="1510672" cy="755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Race</a:t>
          </a:r>
        </a:p>
      </dsp:txBody>
      <dsp:txXfrm>
        <a:off x="445391" y="839349"/>
        <a:ext cx="1436928" cy="681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171D5-5621-4005-83E5-CC11ABF0323D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C3597-B8BB-4728-AC26-CE55ED5E54A9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BAE3F-BF7D-4B07-B2F3-2CAF19DE3F92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Home / Rent Value</a:t>
          </a:r>
        </a:p>
      </dsp:txBody>
      <dsp:txXfrm>
        <a:off x="77216" y="2624638"/>
        <a:ext cx="3206250" cy="720000"/>
      </dsp:txXfrm>
    </dsp:sp>
    <dsp:sp modelId="{66CD42FF-130A-445E-8460-8EF94092CA04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410F7-28C9-4F59-8D43-76DD9EBB0D1D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9F6E9-F9B9-41E0-9169-71D28242C455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Income</a:t>
          </a:r>
        </a:p>
      </dsp:txBody>
      <dsp:txXfrm>
        <a:off x="3844559" y="2624638"/>
        <a:ext cx="3206250" cy="720000"/>
      </dsp:txXfrm>
    </dsp:sp>
    <dsp:sp modelId="{43746AD7-660F-45C4-A06E-2E8C3D289DDD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0015A-9339-4685-BD46-BB0F79E2120C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3416F-4CE9-4364-8949-596B42192885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Bachelor’s Degrees</a:t>
          </a:r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datablog.is.ed.ac.uk/2013/1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media.shoutwiki.com/wiki/New_Media_in_Real_Estat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American_Community_Survey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F41-9A50-48CB-ABB2-6B2F645D5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Gentrification Using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EF002-10D9-40F4-A4D5-8BA6A7F38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  <a:p>
            <a:r>
              <a:rPr lang="en-US" dirty="0"/>
              <a:t>Michael </a:t>
            </a:r>
            <a:r>
              <a:rPr lang="en-US" dirty="0" err="1"/>
              <a:t>padilla</a:t>
            </a:r>
            <a:r>
              <a:rPr lang="en-US" dirty="0"/>
              <a:t>, </a:t>
            </a:r>
            <a:r>
              <a:rPr lang="en-US" dirty="0" err="1"/>
              <a:t>dennis</a:t>
            </a:r>
            <a:r>
              <a:rPr lang="en-US" dirty="0"/>
              <a:t> </a:t>
            </a:r>
            <a:r>
              <a:rPr lang="en-US" dirty="0" err="1"/>
              <a:t>o’leary</a:t>
            </a:r>
            <a:r>
              <a:rPr lang="en-US" dirty="0"/>
              <a:t>, &amp; </a:t>
            </a:r>
            <a:r>
              <a:rPr lang="en-US" dirty="0" err="1"/>
              <a:t>rosarys</a:t>
            </a:r>
            <a:r>
              <a:rPr lang="en-US" dirty="0"/>
              <a:t> </a:t>
            </a:r>
            <a:r>
              <a:rPr lang="en-US" dirty="0" err="1"/>
              <a:t>esquilin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Content Placeholder 31">
            <a:extLst>
              <a:ext uri="{FF2B5EF4-FFF2-40B4-BE49-F238E27FC236}">
                <a16:creationId xmlns:a16="http://schemas.microsoft.com/office/drawing/2014/main" id="{49CEBFC2-7A95-4BB7-9E02-F7255C5C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84" y="2235933"/>
            <a:ext cx="3442425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2000 – 2016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Built for areas that are “on-their-way” to gentrification (by </a:t>
            </a:r>
            <a:r>
              <a:rPr lang="en-US" sz="1800" b="1" dirty="0">
                <a:solidFill>
                  <a:srgbClr val="FFFFFF"/>
                </a:solidFill>
              </a:rPr>
              <a:t>top 20 </a:t>
            </a:r>
            <a:r>
              <a:rPr lang="en-US" sz="1800" dirty="0">
                <a:solidFill>
                  <a:srgbClr val="FFFFFF"/>
                </a:solidFill>
              </a:rPr>
              <a:t>zip code)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Displays average changes (by </a:t>
            </a:r>
            <a:r>
              <a:rPr lang="en-US" sz="1800" b="1" dirty="0">
                <a:solidFill>
                  <a:srgbClr val="FFFFFF"/>
                </a:solidFill>
              </a:rPr>
              <a:t>all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296B1-4A89-44BC-8058-14C0442F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595256" cy="5487572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9AB9C-2C44-4CEC-86D6-1483DC685743}"/>
              </a:ext>
            </a:extLst>
          </p:cNvPr>
          <p:cNvSpPr txBox="1"/>
          <p:nvPr/>
        </p:nvSpPr>
        <p:spPr>
          <a:xfrm>
            <a:off x="5244499" y="6569926"/>
            <a:ext cx="6577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Grace City, ND | Elk Creek, NE | Barnes, KS | Grafton, NE | Downing, MO</a:t>
            </a:r>
          </a:p>
        </p:txBody>
      </p:sp>
    </p:spTree>
    <p:extLst>
      <p:ext uri="{BB962C8B-B14F-4D97-AF65-F5344CB8AC3E}">
        <p14:creationId xmlns:p14="http://schemas.microsoft.com/office/powerpoint/2010/main" val="387918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7A59E-F8E4-4187-8763-B1E4F4325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003" y="1075501"/>
            <a:ext cx="7378124" cy="5386029"/>
          </a:xfrm>
          <a:prstGeom prst="rect">
            <a:avLst/>
          </a:prstGeom>
          <a:effectLst/>
        </p:spPr>
      </p:pic>
      <p:sp>
        <p:nvSpPr>
          <p:cNvPr id="38" name="Content Placeholder 31">
            <a:extLst>
              <a:ext uri="{FF2B5EF4-FFF2-40B4-BE49-F238E27FC236}">
                <a16:creationId xmlns:a16="http://schemas.microsoft.com/office/drawing/2014/main" id="{05B9E3DB-189E-4E16-BFE1-8119190D4956}"/>
              </a:ext>
            </a:extLst>
          </p:cNvPr>
          <p:cNvSpPr txBox="1">
            <a:spLocks/>
          </p:cNvSpPr>
          <p:nvPr/>
        </p:nvSpPr>
        <p:spPr>
          <a:xfrm>
            <a:off x="8089707" y="1955059"/>
            <a:ext cx="3684951" cy="322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</a:rPr>
              <a:t>2000 – 2016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Built for areas that are fully gentrified (by </a:t>
            </a:r>
            <a:r>
              <a:rPr lang="en-US" sz="1800" b="1" dirty="0">
                <a:solidFill>
                  <a:srgbClr val="FFFFFF"/>
                </a:solidFill>
              </a:rPr>
              <a:t>top 20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Displays average changes (by </a:t>
            </a:r>
            <a:r>
              <a:rPr lang="en-US" sz="1800" b="1" dirty="0">
                <a:solidFill>
                  <a:srgbClr val="FFFFFF"/>
                </a:solidFill>
              </a:rPr>
              <a:t>all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4FED3-8CCB-4887-A260-5B5E95543D55}"/>
              </a:ext>
            </a:extLst>
          </p:cNvPr>
          <p:cNvSpPr txBox="1"/>
          <p:nvPr/>
        </p:nvSpPr>
        <p:spPr>
          <a:xfrm>
            <a:off x="19004" y="6505876"/>
            <a:ext cx="737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Downtown LA, CA| Houston, TX | Philadelphia. PA | Washington, DC | Austin, TX </a:t>
            </a:r>
          </a:p>
        </p:txBody>
      </p:sp>
    </p:spTree>
    <p:extLst>
      <p:ext uri="{BB962C8B-B14F-4D97-AF65-F5344CB8AC3E}">
        <p14:creationId xmlns:p14="http://schemas.microsoft.com/office/powerpoint/2010/main" val="429152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A42A-D9DF-4082-9507-69ADB807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161"/>
            <a:ext cx="9404723" cy="1400530"/>
          </a:xfrm>
        </p:spPr>
        <p:txBody>
          <a:bodyPr/>
          <a:lstStyle/>
          <a:p>
            <a:r>
              <a:rPr lang="en-US" dirty="0"/>
              <a:t>Home Value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EC454C4-6430-4737-A73A-613DE6FBD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57" t="-1" r="9503" b="185"/>
          <a:stretch/>
        </p:blipFill>
        <p:spPr>
          <a:xfrm>
            <a:off x="727864" y="867942"/>
            <a:ext cx="10736272" cy="5860897"/>
          </a:xfrm>
        </p:spPr>
      </p:pic>
    </p:spTree>
    <p:extLst>
      <p:ext uri="{BB962C8B-B14F-4D97-AF65-F5344CB8AC3E}">
        <p14:creationId xmlns:p14="http://schemas.microsoft.com/office/powerpoint/2010/main" val="127483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A807-C221-4A35-936E-D3A1B397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57"/>
            <a:ext cx="9404723" cy="1400530"/>
          </a:xfrm>
        </p:spPr>
        <p:txBody>
          <a:bodyPr/>
          <a:lstStyle/>
          <a:p>
            <a:r>
              <a:rPr lang="en-US" dirty="0"/>
              <a:t>Home Value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C09C94C-6D42-4B83-A1FE-95AEF5F84C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093" y="752622"/>
            <a:ext cx="5606595" cy="4252130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1D426B8-CF34-4E21-B880-A167AB72F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7226" y="2878687"/>
            <a:ext cx="6019681" cy="3910219"/>
          </a:xfrm>
        </p:spPr>
      </p:pic>
    </p:spTree>
    <p:extLst>
      <p:ext uri="{BB962C8B-B14F-4D97-AF65-F5344CB8AC3E}">
        <p14:creationId xmlns:p14="http://schemas.microsoft.com/office/powerpoint/2010/main" val="37652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6CA8-4C42-4E45-B590-DFF8A501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Rent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2A0C43-3E7B-49B7-BC2F-E9BFA0D9A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23" r="14376" b="2194"/>
          <a:stretch/>
        </p:blipFill>
        <p:spPr>
          <a:xfrm>
            <a:off x="817198" y="726443"/>
            <a:ext cx="10557603" cy="5730628"/>
          </a:xfrm>
        </p:spPr>
      </p:pic>
    </p:spTree>
    <p:extLst>
      <p:ext uri="{BB962C8B-B14F-4D97-AF65-F5344CB8AC3E}">
        <p14:creationId xmlns:p14="http://schemas.microsoft.com/office/powerpoint/2010/main" val="61972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88F2-6937-43D7-AA03-49CA0EB0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Rent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CD035A4-B3F2-43BD-9B6E-01F3582959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0370" y="787250"/>
            <a:ext cx="5116580" cy="4518849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63C9D62-6E9D-407A-9F44-74510186B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046675"/>
            <a:ext cx="5872136" cy="3452599"/>
          </a:xfrm>
        </p:spPr>
      </p:pic>
    </p:spTree>
    <p:extLst>
      <p:ext uri="{BB962C8B-B14F-4D97-AF65-F5344CB8AC3E}">
        <p14:creationId xmlns:p14="http://schemas.microsoft.com/office/powerpoint/2010/main" val="120281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9516-B63B-4A6A-BBC5-B634ADBF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C8B3FC7-A6E9-4927-9630-703AFDC7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43" r="11232" b="1390"/>
          <a:stretch/>
        </p:blipFill>
        <p:spPr>
          <a:xfrm>
            <a:off x="915299" y="700265"/>
            <a:ext cx="10361401" cy="5700697"/>
          </a:xfrm>
        </p:spPr>
      </p:pic>
    </p:spTree>
    <p:extLst>
      <p:ext uri="{BB962C8B-B14F-4D97-AF65-F5344CB8AC3E}">
        <p14:creationId xmlns:p14="http://schemas.microsoft.com/office/powerpoint/2010/main" val="393448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6142-0A30-4B29-B9E7-7E80E104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E28A06F-32CE-46CE-BBD9-DA7937B540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030" y="747801"/>
            <a:ext cx="5506617" cy="44566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9F4E0-B914-4096-97B0-758EE4457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511" y="3176492"/>
            <a:ext cx="5622459" cy="3477527"/>
          </a:xfrm>
        </p:spPr>
      </p:pic>
    </p:spTree>
    <p:extLst>
      <p:ext uri="{BB962C8B-B14F-4D97-AF65-F5344CB8AC3E}">
        <p14:creationId xmlns:p14="http://schemas.microsoft.com/office/powerpoint/2010/main" val="295745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F29E-FEED-445B-A5D4-D93C2B10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Degree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D9F6412-5175-4CE8-B018-5B9435F0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29" r="12176" b="3400"/>
          <a:stretch/>
        </p:blipFill>
        <p:spPr>
          <a:xfrm>
            <a:off x="955747" y="700265"/>
            <a:ext cx="10280506" cy="5591085"/>
          </a:xfrm>
        </p:spPr>
      </p:pic>
    </p:spTree>
    <p:extLst>
      <p:ext uri="{BB962C8B-B14F-4D97-AF65-F5344CB8AC3E}">
        <p14:creationId xmlns:p14="http://schemas.microsoft.com/office/powerpoint/2010/main" val="170612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75D7-9790-4D28-9C5A-8DBF69CA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Degree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4CD4EF2-626B-4250-BBEE-A51DB0455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428" y="762775"/>
            <a:ext cx="5133697" cy="4380446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E43F5A-543C-476D-8639-BF2D14B449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871153"/>
            <a:ext cx="6157870" cy="3599985"/>
          </a:xfrm>
        </p:spPr>
      </p:pic>
    </p:spTree>
    <p:extLst>
      <p:ext uri="{BB962C8B-B14F-4D97-AF65-F5344CB8AC3E}">
        <p14:creationId xmlns:p14="http://schemas.microsoft.com/office/powerpoint/2010/main" val="185082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E0F5E-0E20-432C-BFC5-0A0EB7F4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gentrification?</a:t>
            </a:r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2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Questions">
            <a:extLst>
              <a:ext uri="{FF2B5EF4-FFF2-40B4-BE49-F238E27FC236}">
                <a16:creationId xmlns:a16="http://schemas.microsoft.com/office/drawing/2014/main" id="{24AE8462-A88E-4865-9508-CDA8AA241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249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BF229-83D1-4F60-BA6F-4E20EEF1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900" dirty="0"/>
              <a:t>Takeaways…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39C2-D1CB-4FF3-B69C-DD89D93F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Urban/ Suburban areas are at higher risk of gentrification</a:t>
            </a:r>
          </a:p>
          <a:p>
            <a:r>
              <a:rPr lang="en-US" dirty="0"/>
              <a:t>The Midwest continues to experience a slow change in income &amp; home value due to being run under a </a:t>
            </a:r>
            <a:r>
              <a:rPr lang="en-US" b="1" dirty="0"/>
              <a:t>rural economy</a:t>
            </a:r>
          </a:p>
          <a:p>
            <a:r>
              <a:rPr lang="en-US" dirty="0"/>
              <a:t>Signs of gentrification are more evident on the coasts.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1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ustomer review RTL">
            <a:extLst>
              <a:ext uri="{FF2B5EF4-FFF2-40B4-BE49-F238E27FC236}">
                <a16:creationId xmlns:a16="http://schemas.microsoft.com/office/drawing/2014/main" id="{16AA6CBF-CBC7-42DD-9D33-6BB713A2C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5844" y="643467"/>
            <a:ext cx="5571066" cy="5571066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087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2B73D-B699-4906-B9B7-349171DA1576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acdc whole lotta rosie album cover">
            <a:extLst>
              <a:ext uri="{FF2B5EF4-FFF2-40B4-BE49-F238E27FC236}">
                <a16:creationId xmlns:a16="http://schemas.microsoft.com/office/drawing/2014/main" id="{350AF699-CB3A-4F11-9087-4C16DB86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601" y="647698"/>
            <a:ext cx="5613167" cy="55621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4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8653-A544-4ACC-8274-BBF865E8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Gentrification is the process of repairing and rebuilding homes and businesses in a deteriorating area (i.e. an urban neighborhood) accompanied by an influx of middle-class or affluent people, resulting in the displacement of earlier, usually poorer residents.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EACF-5446-4447-85BC-4F418C37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i="1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&gt;&gt;&gt; Merriam-Webster, Incorporated</a:t>
            </a: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Graphic 6" descr="Street">
            <a:extLst>
              <a:ext uri="{FF2B5EF4-FFF2-40B4-BE49-F238E27FC236}">
                <a16:creationId xmlns:a16="http://schemas.microsoft.com/office/drawing/2014/main" id="{73F134EF-D52B-4FB6-B54D-40FA4E634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897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01D172-35D0-42B7-9A82-BD536A4E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Predicting Gentrification…</a:t>
            </a:r>
            <a:b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Data.</a:t>
            </a:r>
          </a:p>
        </p:txBody>
      </p:sp>
      <p:pic>
        <p:nvPicPr>
          <p:cNvPr id="6" name="Content Placeholder 5" descr="Research">
            <a:extLst>
              <a:ext uri="{FF2B5EF4-FFF2-40B4-BE49-F238E27FC236}">
                <a16:creationId xmlns:a16="http://schemas.microsoft.com/office/drawing/2014/main" id="{1884C75B-7D34-4CB7-BB06-ABC9716CD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353" y="2074881"/>
            <a:ext cx="3566263" cy="35662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183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F295B-43DB-4FDF-8B33-D91D714E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4000" i="1" dirty="0">
                <a:solidFill>
                  <a:srgbClr val="F2F2F2"/>
                </a:solidFill>
              </a:rPr>
              <a:t>“I know it when </a:t>
            </a:r>
            <a:br>
              <a:rPr lang="en-US" sz="4000" i="1" dirty="0">
                <a:solidFill>
                  <a:srgbClr val="F2F2F2"/>
                </a:solidFill>
              </a:rPr>
            </a:br>
            <a:r>
              <a:rPr lang="en-US" sz="4000" i="1" dirty="0">
                <a:solidFill>
                  <a:srgbClr val="F2F2F2"/>
                </a:solidFill>
              </a:rPr>
              <a:t>I see it.”</a:t>
            </a:r>
            <a:br>
              <a:rPr lang="en-US" sz="3600" dirty="0">
                <a:solidFill>
                  <a:srgbClr val="F2F2F2"/>
                </a:solidFill>
              </a:rPr>
            </a:b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1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&gt;&gt;&gt;Tanvi </a:t>
            </a:r>
            <a:r>
              <a:rPr lang="en-US" sz="1800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Misra</a:t>
            </a:r>
            <a:r>
              <a:rPr lang="en-US" sz="1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- Staff Writer, City Lab</a:t>
            </a:r>
            <a:endParaRPr lang="en-US" sz="36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8" name="Text Placeholder 2">
            <a:extLst>
              <a:ext uri="{FF2B5EF4-FFF2-40B4-BE49-F238E27FC236}">
                <a16:creationId xmlns:a16="http://schemas.microsoft.com/office/drawing/2014/main" id="{56CC07AF-3E47-46B6-9D80-775D47D67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72179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3512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67AC-FD43-48B3-9759-6D05135B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300">
                <a:solidFill>
                  <a:srgbClr val="EBEBEB"/>
                </a:solidFill>
              </a:rPr>
            </a:br>
            <a:r>
              <a:rPr lang="en-US" sz="3300">
                <a:solidFill>
                  <a:srgbClr val="EBEBEB"/>
                </a:solidFill>
              </a:rPr>
              <a:t>Tell-Tale Signs:</a:t>
            </a:r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id="{FEB0C0F4-9A8D-43A9-BAC5-D2DDCFB3E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09246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4199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B0B96-5537-4E31-868F-8D4F3731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Diving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Into the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ADD1EDB-2A44-4047-8E2A-2AF462A5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854" y="842119"/>
            <a:ext cx="6270662" cy="517329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3F3FD-E613-4338-98B2-E4C9CEE529C1}"/>
              </a:ext>
            </a:extLst>
          </p:cNvPr>
          <p:cNvSpPr txBox="1"/>
          <p:nvPr/>
        </p:nvSpPr>
        <p:spPr>
          <a:xfrm>
            <a:off x="4375039" y="5815361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datablog.is.ed.ac.uk/2013/1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5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049-C2AB-47C7-B42B-0E94F8AC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Data Used: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853C26-2FB5-4AD1-907B-FCE8A4DC66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72983" y="3629466"/>
            <a:ext cx="4537680" cy="257135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2F3E1-DFB8-44E2-A0C0-FBB298EE10A4}"/>
              </a:ext>
            </a:extLst>
          </p:cNvPr>
          <p:cNvSpPr txBox="1"/>
          <p:nvPr/>
        </p:nvSpPr>
        <p:spPr>
          <a:xfrm>
            <a:off x="7663828" y="6200818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newmedia.shoutwiki.com/wiki/New_Media_in_Real_Estat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19D91F3-7238-470E-AE63-AD915B8C2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2685" y="2205342"/>
            <a:ext cx="4831490" cy="191649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928AD-4935-4F9A-8F6D-D8E74F564DAC}"/>
              </a:ext>
            </a:extLst>
          </p:cNvPr>
          <p:cNvSpPr txBox="1"/>
          <p:nvPr/>
        </p:nvSpPr>
        <p:spPr>
          <a:xfrm>
            <a:off x="1700213" y="4121833"/>
            <a:ext cx="4395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American_Community_Surve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3759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088D8E-06DC-44E4-A0EE-8251E132F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9847610C-B895-4C35-8CCA-11C20C922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4886" y="2236968"/>
            <a:ext cx="4169380" cy="2384064"/>
          </a:xfrm>
        </p:spPr>
        <p:txBody>
          <a:bodyPr>
            <a:normAutofit/>
          </a:bodyPr>
          <a:lstStyle/>
          <a:p>
            <a:r>
              <a:rPr lang="en-US" sz="1800" dirty="0"/>
              <a:t>2000 – 2016</a:t>
            </a:r>
          </a:p>
          <a:p>
            <a:r>
              <a:rPr lang="en-US" sz="1800" dirty="0"/>
              <a:t>Built for base, non-gentrified, and 'predictive' zip codes</a:t>
            </a:r>
          </a:p>
          <a:p>
            <a:r>
              <a:rPr lang="en-US" sz="1800" dirty="0"/>
              <a:t>Circle size correlates with % change of bachelors degrees.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226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316</Words>
  <Application>Microsoft Office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Predicting Gentrification Using Data</vt:lpstr>
      <vt:lpstr> What is gentrification?</vt:lpstr>
      <vt:lpstr>Gentrification is the process of repairing and rebuilding homes and businesses in a deteriorating area (i.e. an urban neighborhood) accompanied by an influx of middle-class or affluent people, resulting in the displacement of earlier, usually poorer residents. </vt:lpstr>
      <vt:lpstr>Predicting Gentrification… Using Data.</vt:lpstr>
      <vt:lpstr> “I know it when  I see it.”  &gt;&gt;&gt;Tanvi Misra - Staff Writer, City Lab</vt:lpstr>
      <vt:lpstr> Tell-Tale Signs:</vt:lpstr>
      <vt:lpstr> Diving Into the Data</vt:lpstr>
      <vt:lpstr> Data Used:</vt:lpstr>
      <vt:lpstr>PowerPoint Presentation</vt:lpstr>
      <vt:lpstr>PowerPoint Presentation</vt:lpstr>
      <vt:lpstr>PowerPoint Presentation</vt:lpstr>
      <vt:lpstr>Home Value</vt:lpstr>
      <vt:lpstr>Home Value</vt:lpstr>
      <vt:lpstr>Rent</vt:lpstr>
      <vt:lpstr>Rent</vt:lpstr>
      <vt:lpstr>Income</vt:lpstr>
      <vt:lpstr>Income</vt:lpstr>
      <vt:lpstr>Degree</vt:lpstr>
      <vt:lpstr>Degree</vt:lpstr>
      <vt:lpstr>Takeaways…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Gentrification Using Data</dc:title>
  <dc:creator>Rosarys Esquilin</dc:creator>
  <cp:lastModifiedBy>Rosarys Esquilin</cp:lastModifiedBy>
  <cp:revision>2</cp:revision>
  <dcterms:created xsi:type="dcterms:W3CDTF">2019-09-10T17:47:38Z</dcterms:created>
  <dcterms:modified xsi:type="dcterms:W3CDTF">2019-09-10T17:56:56Z</dcterms:modified>
</cp:coreProperties>
</file>